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5" r:id="rId6"/>
    <p:sldId id="264" r:id="rId7"/>
    <p:sldId id="259" r:id="rId8"/>
    <p:sldId id="266" r:id="rId9"/>
  </p:sldIdLst>
  <p:sldSz cx="9144000" cy="5143500" type="screen16x9"/>
  <p:notesSz cx="6858000" cy="9144000"/>
  <p:embeddedFontLst>
    <p:embeddedFont>
      <p:font typeface="Franklin Gothic Book" panose="020B0503020102020204" pitchFamily="34" charset="0"/>
      <p:regular r:id="rId11"/>
      <p:italic r:id="rId12"/>
    </p:embeddedFont>
    <p:embeddedFont>
      <p:font typeface="Franklin Gothic Medium" panose="020B0603020102020204" pitchFamily="34" charset="0"/>
      <p:regular r:id="rId13"/>
      <p: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48" autoAdjust="0"/>
  </p:normalViewPr>
  <p:slideViewPr>
    <p:cSldViewPr snapToGrid="0">
      <p:cViewPr varScale="1">
        <p:scale>
          <a:sx n="96" d="100"/>
          <a:sy n="96" d="100"/>
        </p:scale>
        <p:origin x="1066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0efd848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0efd848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40efd84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40efd84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40efd848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40efd848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40efd848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40efd848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74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40efd848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40efd848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39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40efd848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40efd848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07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40efd84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40efd84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40efd84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40efd84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063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70060"/>
            <a:ext cx="8520600" cy="14936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Franklin Gothic Medium" panose="020B0603020102020204" pitchFamily="34" charset="0"/>
                <a:ea typeface="Lato"/>
                <a:cs typeface="Lato"/>
                <a:sym typeface="Lato"/>
              </a:rPr>
              <a:t>Characterizing the Atmospheres of Low Surface Gravity M-dwarfs </a:t>
            </a:r>
            <a:endParaRPr sz="4000" dirty="0">
              <a:latin typeface="Franklin Gothic Medium" panose="020B06030201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463700"/>
            <a:ext cx="8520600" cy="1241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tx1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Isabela Huckabee</a:t>
            </a:r>
            <a:endParaRPr sz="2900" dirty="0">
              <a:solidFill>
                <a:schemeClr val="tx1"/>
              </a:solidFill>
              <a:latin typeface="Franklin Gothic Book" panose="020B0503020102020204" pitchFamily="34" charset="0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tx1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Mentors: Aishwarya Iyer and Michael Line </a:t>
            </a:r>
            <a:endParaRPr sz="2900" dirty="0">
              <a:solidFill>
                <a:schemeClr val="tx1"/>
              </a:solidFill>
              <a:latin typeface="Franklin Gothic Book" panose="020B0503020102020204" pitchFamily="34" charset="0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tx1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Arizona State University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tx1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2021 Arizona NASA Space Grant Consortium Syposium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tx1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4/17/2021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4" descr="A close-up of a notepad&#10;&#10;Description automatically generated with low confidence">
            <a:extLst>
              <a:ext uri="{FF2B5EF4-FFF2-40B4-BE49-F238E27FC236}">
                <a16:creationId xmlns:a16="http://schemas.microsoft.com/office/drawing/2014/main" id="{2B1BE48E-3EEC-4E03-900A-019F689F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36" y="3410725"/>
            <a:ext cx="1066886" cy="1493641"/>
          </a:xfrm>
          <a:prstGeom prst="rect">
            <a:avLst/>
          </a:prstGeom>
        </p:spPr>
      </p:pic>
      <p:pic>
        <p:nvPicPr>
          <p:cNvPr id="7" name="Picture 6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EBECDD39-5EC6-4496-8AF1-DF7D10658F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66978" y="3410725"/>
            <a:ext cx="1633996" cy="1673212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5FBA6A41-2B44-4413-9A35-D5B238848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879" y="3554855"/>
            <a:ext cx="2954241" cy="1688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72500" cy="5727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dirty="0">
                <a:solidFill>
                  <a:schemeClr val="lt1"/>
                </a:solidFill>
                <a:latin typeface="Franklin Gothic Medium" panose="020B0603020102020204" pitchFamily="34" charset="0"/>
                <a:ea typeface="Lato"/>
                <a:cs typeface="Lato"/>
                <a:sym typeface="Lato"/>
              </a:rPr>
              <a:t>Why Study Low Gravity M-dwarfs? </a:t>
            </a:r>
            <a:endParaRPr sz="2620" dirty="0">
              <a:solidFill>
                <a:schemeClr val="lt1"/>
              </a:solidFill>
              <a:latin typeface="Franklin Gothic Medium" panose="020B06030201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Lato"/>
              <a:buChar char="●"/>
            </a:pPr>
            <a:r>
              <a:rPr lang="en" sz="26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M-dwarf stars are most probable host for finding exoplanets </a:t>
            </a:r>
            <a:endParaRPr sz="2600" dirty="0">
              <a:solidFill>
                <a:srgbClr val="FFFFFF"/>
              </a:solidFill>
              <a:latin typeface="Franklin Gothic Book" panose="020B0503020102020204" pitchFamily="34" charset="0"/>
              <a:ea typeface="Lato"/>
              <a:cs typeface="Lato"/>
              <a:sym typeface="La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Lato"/>
              <a:buChar char="●"/>
            </a:pPr>
            <a:r>
              <a:rPr lang="en" sz="26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M-dwarf atmospheres dominated by molecules</a:t>
            </a:r>
            <a:endParaRPr sz="2600" dirty="0">
              <a:solidFill>
                <a:srgbClr val="FFFFFF"/>
              </a:solidFill>
              <a:latin typeface="Franklin Gothic Book" panose="020B0503020102020204" pitchFamily="34" charset="0"/>
              <a:ea typeface="Lato"/>
              <a:cs typeface="Lato"/>
              <a:sym typeface="La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Lato"/>
              <a:buChar char="●"/>
            </a:pPr>
            <a:r>
              <a:rPr lang="en" sz="26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→ Why do low gravity M-dwarfs appear brighter in the infrared than typical M-dwarfs (Faherty et al., 2016)?</a:t>
            </a:r>
            <a:endParaRPr sz="2600" dirty="0">
              <a:solidFill>
                <a:srgbClr val="FFFFFF"/>
              </a:solidFill>
              <a:latin typeface="Franklin Gothic Book" panose="020B0503020102020204" pitchFamily="34" charset="0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5462" y="646856"/>
            <a:ext cx="3043589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Char char="●"/>
            </a:pPr>
            <a:r>
              <a:rPr lang="en" sz="24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Improved overall base model: added opacities (reaction rates) </a:t>
            </a:r>
            <a:endParaRPr sz="2400" dirty="0">
              <a:solidFill>
                <a:srgbClr val="FFFFFF"/>
              </a:solidFill>
              <a:latin typeface="Franklin Gothic Book" panose="020B05030201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840" y="585596"/>
            <a:ext cx="2425700" cy="362859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544058" y="866055"/>
            <a:ext cx="1150242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highlight>
                  <a:srgbClr val="F4CCCC"/>
                </a:highlight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Previous model</a:t>
            </a:r>
            <a:endParaRPr sz="1100" dirty="0">
              <a:highlight>
                <a:srgbClr val="F4CCCC"/>
              </a:highlight>
              <a:latin typeface="Franklin Gothic Book" panose="020B0503020102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70" name="Google Shape;70;p15"/>
          <p:cNvCxnSpPr>
            <a:cxnSpLocks/>
            <a:stCxn id="69" idx="2"/>
          </p:cNvCxnSpPr>
          <p:nvPr/>
        </p:nvCxnSpPr>
        <p:spPr>
          <a:xfrm flipH="1">
            <a:off x="4572000" y="1219968"/>
            <a:ext cx="547179" cy="52931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" name="Google Shape;71;p15"/>
          <p:cNvSpPr txBox="1"/>
          <p:nvPr/>
        </p:nvSpPr>
        <p:spPr>
          <a:xfrm>
            <a:off x="4672778" y="2875037"/>
            <a:ext cx="8502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highlight>
                  <a:srgbClr val="F4CCCC"/>
                </a:highlight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Our model</a:t>
            </a:r>
            <a:endParaRPr sz="1100" dirty="0">
              <a:highlight>
                <a:srgbClr val="F4CCCC"/>
              </a:highlight>
              <a:latin typeface="Franklin Gothic Book" panose="020B0503020102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72" name="Google Shape;72;p15"/>
          <p:cNvCxnSpPr>
            <a:cxnSpLocks/>
          </p:cNvCxnSpPr>
          <p:nvPr/>
        </p:nvCxnSpPr>
        <p:spPr>
          <a:xfrm flipH="1">
            <a:off x="4544058" y="3153213"/>
            <a:ext cx="425507" cy="28763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74;p15"/>
          <p:cNvSpPr txBox="1"/>
          <p:nvPr/>
        </p:nvSpPr>
        <p:spPr>
          <a:xfrm>
            <a:off x="145360" y="2614017"/>
            <a:ext cx="30081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Char char="●"/>
            </a:pPr>
            <a:r>
              <a:rPr lang="en" sz="24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Extended capabilities down to low surface gravities</a:t>
            </a:r>
            <a:endParaRPr sz="2400" dirty="0">
              <a:latin typeface="Franklin Gothic Book" panose="020B0503020102020204" pitchFamily="34" charset="0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439462" y="4274612"/>
            <a:ext cx="2166589" cy="6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(Iyer et al., in prep)</a:t>
            </a:r>
            <a:endParaRPr sz="16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FC4C0855-E577-447B-BAE4-E2050489B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118" y="1256306"/>
            <a:ext cx="3150512" cy="2256019"/>
          </a:xfrm>
          <a:prstGeom prst="rect">
            <a:avLst/>
          </a:prstGeom>
        </p:spPr>
      </p:pic>
      <p:sp>
        <p:nvSpPr>
          <p:cNvPr id="26" name="Google Shape;75;p15">
            <a:extLst>
              <a:ext uri="{FF2B5EF4-FFF2-40B4-BE49-F238E27FC236}">
                <a16:creationId xmlns:a16="http://schemas.microsoft.com/office/drawing/2014/main" id="{E6C11FD2-0E76-4315-88D6-680F252F373A}"/>
              </a:ext>
            </a:extLst>
          </p:cNvPr>
          <p:cNvSpPr txBox="1"/>
          <p:nvPr/>
        </p:nvSpPr>
        <p:spPr>
          <a:xfrm>
            <a:off x="6512118" y="3555798"/>
            <a:ext cx="2223658" cy="6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Franklin Gothic Book" panose="020B0503020102020204" pitchFamily="34" charset="0"/>
                <a:sym typeface="Lato"/>
              </a:rPr>
              <a:t>Low gravity models</a:t>
            </a:r>
            <a:endParaRPr sz="1600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102" y="0"/>
            <a:ext cx="33315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67909" y="902701"/>
            <a:ext cx="3254483" cy="202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9250">
              <a:lnSpc>
                <a:spcPct val="115000"/>
              </a:lnSpc>
              <a:buClr>
                <a:srgbClr val="FFFFFF"/>
              </a:buClr>
              <a:buSzPts val="1900"/>
              <a:buFont typeface="Lato"/>
              <a:buChar char="●"/>
            </a:pPr>
            <a:r>
              <a:rPr lang="en" sz="26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Little change in spectra</a:t>
            </a:r>
          </a:p>
          <a:p>
            <a:pPr marL="457200" indent="-349250">
              <a:lnSpc>
                <a:spcPct val="115000"/>
              </a:lnSpc>
              <a:buClr>
                <a:srgbClr val="FFFFFF"/>
              </a:buClr>
              <a:buSzPts val="1900"/>
              <a:buFont typeface="Lato"/>
              <a:buChar char="●"/>
            </a:pPr>
            <a:r>
              <a:rPr lang="en-US" sz="2600" dirty="0">
                <a:highlight>
                  <a:srgbClr val="F4CCCC"/>
                </a:highlight>
                <a:latin typeface="Franklin Gothic Medium" panose="020B0603020102020204" pitchFamily="34" charset="0"/>
                <a:ea typeface="Lato"/>
                <a:cs typeface="Lato"/>
                <a:sym typeface="Lato"/>
              </a:rPr>
              <a:t>Lower gravity = “hotter” internally</a:t>
            </a:r>
            <a:endParaRPr lang="en" sz="2600" dirty="0">
              <a:solidFill>
                <a:srgbClr val="FFFFFF"/>
              </a:solidFill>
              <a:latin typeface="Franklin Gothic Book" panose="020B05030201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E3EA2C-5798-488A-AE5D-CA2D97FD83CF}"/>
              </a:ext>
            </a:extLst>
          </p:cNvPr>
          <p:cNvSpPr txBox="1"/>
          <p:nvPr/>
        </p:nvSpPr>
        <p:spPr>
          <a:xfrm>
            <a:off x="596347" y="3228229"/>
            <a:ext cx="3824577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</a:pPr>
            <a:r>
              <a:rPr lang="en" sz="2400" dirty="0">
                <a:solidFill>
                  <a:srgbClr val="FFFFFF"/>
                </a:solidFill>
                <a:highlight>
                  <a:srgbClr val="000080"/>
                </a:highlight>
                <a:latin typeface="Franklin Gothic Book" panose="020B0503020102020204" pitchFamily="34" charset="0"/>
                <a:sym typeface="Wingdings" panose="05000000000000000000" pitchFamily="2" charset="2"/>
              </a:rPr>
              <a:t>High gravity </a:t>
            </a:r>
            <a:r>
              <a:rPr lang="en" sz="2400" dirty="0">
                <a:solidFill>
                  <a:srgbClr val="FFFFFF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en" sz="2400" dirty="0">
                <a:solidFill>
                  <a:srgbClr val="FFFFFF"/>
                </a:solidFill>
                <a:highlight>
                  <a:srgbClr val="800000"/>
                </a:highlight>
                <a:latin typeface="Franklin Gothic Book" panose="020B0503020102020204" pitchFamily="34" charset="0"/>
                <a:sym typeface="Wingdings" panose="05000000000000000000" pitchFamily="2" charset="2"/>
              </a:rPr>
              <a:t>Low gravity </a:t>
            </a:r>
          </a:p>
          <a:p>
            <a:pPr marL="1079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</a:pPr>
            <a:r>
              <a:rPr lang="en" sz="2400" dirty="0">
                <a:solidFill>
                  <a:srgbClr val="FFFFFF"/>
                </a:solidFill>
                <a:highlight>
                  <a:srgbClr val="000080"/>
                </a:highlight>
                <a:latin typeface="Franklin Gothic Book" panose="020B0503020102020204" pitchFamily="34" charset="0"/>
                <a:sym typeface="Wingdings" panose="05000000000000000000" pitchFamily="2" charset="2"/>
              </a:rPr>
              <a:t>Low temp </a:t>
            </a:r>
            <a:r>
              <a:rPr lang="en" sz="2400" dirty="0">
                <a:solidFill>
                  <a:srgbClr val="FFFFFF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en" sz="2400" dirty="0">
                <a:solidFill>
                  <a:srgbClr val="FFFFFF"/>
                </a:solidFill>
                <a:highlight>
                  <a:srgbClr val="800000"/>
                </a:highlight>
                <a:latin typeface="Franklin Gothic Book" panose="020B0503020102020204" pitchFamily="34" charset="0"/>
                <a:sym typeface="Wingdings" panose="05000000000000000000" pitchFamily="2" charset="2"/>
              </a:rPr>
              <a:t>High temp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1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CFC76-8840-4537-B555-1CD624502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615" y="69563"/>
            <a:ext cx="3308473" cy="2428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292B71-5680-4528-9C7A-720F9951C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615" y="2498495"/>
            <a:ext cx="3308473" cy="2352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BC2755-8C53-4C02-9969-1ECF793E3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061" y="61824"/>
            <a:ext cx="3175891" cy="2376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552857-C26A-4221-A48E-A0D0CCDDB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061" y="2390787"/>
            <a:ext cx="3175891" cy="2476216"/>
          </a:xfrm>
          <a:prstGeom prst="rect">
            <a:avLst/>
          </a:prstGeom>
        </p:spPr>
      </p:pic>
      <p:sp>
        <p:nvSpPr>
          <p:cNvPr id="15" name="Google Shape;66;p15">
            <a:extLst>
              <a:ext uri="{FF2B5EF4-FFF2-40B4-BE49-F238E27FC236}">
                <a16:creationId xmlns:a16="http://schemas.microsoft.com/office/drawing/2014/main" id="{85C2FFCF-07C7-4731-9BE8-03A10203F1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659" y="1781337"/>
            <a:ext cx="2101969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Char char="●"/>
            </a:pPr>
            <a:r>
              <a:rPr lang="en" sz="19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Varying Teff (left)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Char char="●"/>
            </a:pPr>
            <a:r>
              <a:rPr lang="en" sz="19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Varying metallicity (right)</a:t>
            </a:r>
          </a:p>
        </p:txBody>
      </p:sp>
      <p:sp>
        <p:nvSpPr>
          <p:cNvPr id="17" name="Google Shape;69;p15">
            <a:extLst>
              <a:ext uri="{FF2B5EF4-FFF2-40B4-BE49-F238E27FC236}">
                <a16:creationId xmlns:a16="http://schemas.microsoft.com/office/drawing/2014/main" id="{569097A2-020D-4DA1-B9AE-B617C0385BFE}"/>
              </a:ext>
            </a:extLst>
          </p:cNvPr>
          <p:cNvSpPr txBox="1"/>
          <p:nvPr/>
        </p:nvSpPr>
        <p:spPr>
          <a:xfrm>
            <a:off x="124659" y="373074"/>
            <a:ext cx="199098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rgbClr val="F4CCCC"/>
                </a:highlight>
                <a:latin typeface="Franklin Gothic Medium" panose="020B0603020102020204" pitchFamily="34" charset="0"/>
                <a:ea typeface="Lato"/>
                <a:cs typeface="Lato"/>
                <a:sym typeface="Lato"/>
              </a:rPr>
              <a:t>Low-gravity </a:t>
            </a:r>
            <a:r>
              <a:rPr lang="en-US" sz="2400" dirty="0" err="1">
                <a:highlight>
                  <a:srgbClr val="F4CCCC"/>
                </a:highlight>
                <a:latin typeface="Franklin Gothic Medium" panose="020B0603020102020204" pitchFamily="34" charset="0"/>
                <a:ea typeface="Lato"/>
                <a:cs typeface="Lato"/>
                <a:sym typeface="Lato"/>
              </a:rPr>
              <a:t>minigrid</a:t>
            </a:r>
            <a:r>
              <a:rPr lang="en-US" sz="2400" dirty="0">
                <a:highlight>
                  <a:srgbClr val="F4CCCC"/>
                </a:highlight>
                <a:latin typeface="Franklin Gothic Medium" panose="020B0603020102020204" pitchFamily="34" charset="0"/>
                <a:ea typeface="Lato"/>
                <a:cs typeface="Lato"/>
                <a:sym typeface="Lato"/>
              </a:rPr>
              <a:t> slices</a:t>
            </a:r>
            <a:endParaRPr sz="2400" dirty="0">
              <a:highlight>
                <a:srgbClr val="F4CCCC"/>
              </a:highlight>
              <a:latin typeface="Franklin Gothic Medium" panose="020B0603020102020204" pitchFamily="34" charset="0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5368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00DBA88-7391-4288-9760-8BDCEFA9D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63" y="861690"/>
            <a:ext cx="5213657" cy="3420120"/>
          </a:xfrm>
          <a:prstGeom prst="rect">
            <a:avLst/>
          </a:prstGeom>
        </p:spPr>
      </p:pic>
      <p:sp>
        <p:nvSpPr>
          <p:cNvPr id="6" name="Google Shape;74;p15">
            <a:extLst>
              <a:ext uri="{FF2B5EF4-FFF2-40B4-BE49-F238E27FC236}">
                <a16:creationId xmlns:a16="http://schemas.microsoft.com/office/drawing/2014/main" id="{94FA1641-1282-4D6D-AD28-6851BC2FB969}"/>
              </a:ext>
            </a:extLst>
          </p:cNvPr>
          <p:cNvSpPr txBox="1"/>
          <p:nvPr/>
        </p:nvSpPr>
        <p:spPr>
          <a:xfrm>
            <a:off x="372031" y="817731"/>
            <a:ext cx="3254483" cy="43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9250">
              <a:lnSpc>
                <a:spcPct val="115000"/>
              </a:lnSpc>
              <a:buClr>
                <a:srgbClr val="FFFFFF"/>
              </a:buClr>
              <a:buSzPts val="1900"/>
              <a:buFont typeface="Lato"/>
              <a:buChar char="●"/>
            </a:pPr>
            <a:r>
              <a:rPr lang="en-US" sz="2800" dirty="0">
                <a:highlight>
                  <a:srgbClr val="F4CCCC"/>
                </a:highlight>
                <a:latin typeface="Franklin Gothic Medium" panose="020B0603020102020204" pitchFamily="34" charset="0"/>
                <a:ea typeface="Lato"/>
                <a:cs typeface="Lato"/>
                <a:sym typeface="Lato"/>
              </a:rPr>
              <a:t>Vertical Mixing Ratios</a:t>
            </a:r>
            <a:r>
              <a:rPr lang="en" sz="2600" dirty="0">
                <a:solidFill>
                  <a:srgbClr val="FFFFFF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 How much stuff is in the atmosphere?</a:t>
            </a:r>
          </a:p>
          <a:p>
            <a:pPr marL="457200" indent="-349250">
              <a:lnSpc>
                <a:spcPct val="115000"/>
              </a:lnSpc>
              <a:buClr>
                <a:srgbClr val="FFFFFF"/>
              </a:buClr>
              <a:buSzPts val="1900"/>
              <a:buFont typeface="Lato"/>
              <a:buChar char="●"/>
            </a:pPr>
            <a:r>
              <a:rPr lang="en-US" sz="2600" dirty="0" err="1">
                <a:solidFill>
                  <a:schemeClr val="tx1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TiO</a:t>
            </a:r>
            <a:r>
              <a:rPr lang="en-US" sz="2600" dirty="0">
                <a:solidFill>
                  <a:schemeClr val="tx1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 appears at  higher altitudes in lower gravity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Char char="●"/>
            </a:pPr>
            <a:endParaRPr lang="en" sz="2600" dirty="0">
              <a:solidFill>
                <a:srgbClr val="FFFFFF"/>
              </a:solidFill>
              <a:latin typeface="Franklin Gothic Book" panose="020B0503020102020204" pitchFamily="34" charset="0"/>
              <a:sym typeface="La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Char char="●"/>
            </a:pPr>
            <a:endParaRPr lang="en" sz="2600" dirty="0">
              <a:solidFill>
                <a:srgbClr val="FFFFFF"/>
              </a:solidFill>
              <a:latin typeface="Franklin Gothic Book" panose="020B05030201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921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dirty="0">
                <a:solidFill>
                  <a:schemeClr val="lt1"/>
                </a:solidFill>
                <a:latin typeface="Franklin Gothic Medium" panose="020B0603020102020204" pitchFamily="34" charset="0"/>
                <a:ea typeface="Lato"/>
                <a:cs typeface="Lato"/>
                <a:sym typeface="Lato"/>
              </a:rPr>
              <a:t>Future Work </a:t>
            </a:r>
            <a:endParaRPr sz="2620" dirty="0">
              <a:solidFill>
                <a:schemeClr val="lt1"/>
              </a:solidFill>
              <a:latin typeface="Franklin Gothic Medium" panose="020B06030201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9275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935"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-US" sz="26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Start fits with low gravity targets (in progress)</a:t>
            </a:r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6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Simplified or cloud-free models are not enough to reproduce observations</a:t>
            </a:r>
          </a:p>
          <a:p>
            <a:pPr lvl="1" indent="-368935"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-US" sz="2200" dirty="0">
                <a:solidFill>
                  <a:srgbClr val="FFFFFF"/>
                </a:solidFill>
                <a:latin typeface="Franklin Gothic Book" panose="020B0503020102020204" pitchFamily="34" charset="0"/>
                <a:ea typeface="Lato"/>
                <a:cs typeface="Lato"/>
                <a:sym typeface="Lato"/>
              </a:rPr>
              <a:t>Adding a cloud/dust layer to base M-dwarf model code 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AC786A05-ED47-45DF-AA45-CC58F584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415" y="1607932"/>
            <a:ext cx="3166178" cy="2505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20" dirty="0">
                <a:solidFill>
                  <a:schemeClr val="lt1"/>
                </a:solidFill>
                <a:latin typeface="Franklin Gothic Medium" panose="020B0603020102020204" pitchFamily="34" charset="0"/>
                <a:ea typeface="Lato"/>
                <a:cs typeface="Lato"/>
                <a:sym typeface="Lato"/>
              </a:rPr>
              <a:t>Thank you!</a:t>
            </a:r>
            <a:endParaRPr sz="2620" dirty="0">
              <a:solidFill>
                <a:schemeClr val="lt1"/>
              </a:solidFill>
              <a:latin typeface="Franklin Gothic Medium" panose="020B0603020102020204" pitchFamily="34" charset="0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450755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193</Words>
  <Application>Microsoft Office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Franklin Gothic Medium</vt:lpstr>
      <vt:lpstr>Lato</vt:lpstr>
      <vt:lpstr>Franklin Gothic Book</vt:lpstr>
      <vt:lpstr>Arial</vt:lpstr>
      <vt:lpstr>Simple Dark</vt:lpstr>
      <vt:lpstr>Characterizing the Atmospheres of Low Surface Gravity M-dwarfs </vt:lpstr>
      <vt:lpstr>Why Study Low Gravity M-dwarfs? </vt:lpstr>
      <vt:lpstr>PowerPoint Presentation</vt:lpstr>
      <vt:lpstr>PowerPoint Presentation</vt:lpstr>
      <vt:lpstr>PowerPoint Presentation</vt:lpstr>
      <vt:lpstr>PowerPoint Presentation</vt:lpstr>
      <vt:lpstr>Future Work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the Atmospheres of Low Surface Gravity M-dwarfs </dc:title>
  <cp:lastModifiedBy>nah nah</cp:lastModifiedBy>
  <cp:revision>13</cp:revision>
  <dcterms:modified xsi:type="dcterms:W3CDTF">2021-04-03T18:49:24Z</dcterms:modified>
</cp:coreProperties>
</file>